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4" r:id="rId3"/>
    <p:sldId id="257" r:id="rId4"/>
    <p:sldId id="258" r:id="rId5"/>
    <p:sldId id="259" r:id="rId6"/>
    <p:sldId id="260" r:id="rId7"/>
    <p:sldId id="283" r:id="rId8"/>
    <p:sldId id="264" r:id="rId9"/>
    <p:sldId id="284" r:id="rId10"/>
    <p:sldId id="285" r:id="rId11"/>
    <p:sldId id="286" r:id="rId12"/>
    <p:sldId id="287" r:id="rId13"/>
    <p:sldId id="289" r:id="rId14"/>
    <p:sldId id="301" r:id="rId15"/>
    <p:sldId id="303" r:id="rId16"/>
    <p:sldId id="290" r:id="rId17"/>
    <p:sldId id="288" r:id="rId18"/>
    <p:sldId id="292" r:id="rId19"/>
    <p:sldId id="291" r:id="rId20"/>
    <p:sldId id="294" r:id="rId21"/>
    <p:sldId id="293" r:id="rId22"/>
    <p:sldId id="295" r:id="rId23"/>
    <p:sldId id="296" r:id="rId24"/>
    <p:sldId id="297" r:id="rId25"/>
    <p:sldId id="298" r:id="rId26"/>
    <p:sldId id="282" r:id="rId27"/>
    <p:sldId id="299" r:id="rId28"/>
    <p:sldId id="300" r:id="rId29"/>
    <p:sldId id="302" r:id="rId30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900B"/>
    <a:srgbClr val="D5C402"/>
    <a:srgbClr val="D59109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97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blesman\Desktop\PPT%20Semana%20Santa%20Espanhol\PowerPoint\Tema%206%20-%20La%20Samaritana%20y%20Jes&#250;s.mp4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00034" y="4214818"/>
            <a:ext cx="63579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6000" b="1" cap="all" dirty="0" err="1" smtClean="0">
                <a:ln w="190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Otra</a:t>
            </a:r>
            <a:r>
              <a:rPr lang="pt-BR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historia real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857356" y="642918"/>
            <a:ext cx="5286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smtClean="0">
                <a:latin typeface="Arial" pitchFamily="34" charset="0"/>
                <a:cs typeface="Arial" pitchFamily="34" charset="0"/>
              </a:rPr>
              <a:t>La </a:t>
            </a:r>
            <a:r>
              <a:rPr lang="pt-BR" sz="2800" b="1" dirty="0" err="1" smtClean="0">
                <a:latin typeface="Arial" pitchFamily="34" charset="0"/>
                <a:cs typeface="Arial" pitchFamily="34" charset="0"/>
              </a:rPr>
              <a:t>mujer</a:t>
            </a:r>
            <a:r>
              <a:rPr lang="pt-BR" sz="2800" b="1" dirty="0" smtClean="0">
                <a:latin typeface="Arial" pitchFamily="34" charset="0"/>
                <a:cs typeface="Arial" pitchFamily="34" charset="0"/>
              </a:rPr>
              <a:t> Samaritana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2500298" y="1428736"/>
            <a:ext cx="41434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smtClean="0">
                <a:latin typeface="Arial" pitchFamily="34" charset="0"/>
                <a:cs typeface="Arial" pitchFamily="34" charset="0"/>
              </a:rPr>
              <a:t>Se casó cinco veces y vivía con el sexto hombre.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2786050" y="3000372"/>
            <a:ext cx="50006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smtClean="0">
                <a:latin typeface="Arial" pitchFamily="34" charset="0"/>
                <a:cs typeface="Arial" pitchFamily="34" charset="0"/>
              </a:rPr>
              <a:t>Fue al pozo en un horario que no encontraría a nadie.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2357422" y="4000504"/>
            <a:ext cx="6000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pt-BR" sz="2800" b="1" dirty="0" err="1" smtClean="0">
                <a:latin typeface="Arial" pitchFamily="34" charset="0"/>
                <a:cs typeface="Arial" pitchFamily="34" charset="0"/>
              </a:rPr>
              <a:t>Jesús</a:t>
            </a:r>
            <a:r>
              <a:rPr lang="pt-BR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pt-BR" sz="2800" b="1" dirty="0" err="1" smtClean="0">
                <a:latin typeface="Arial" pitchFamily="34" charset="0"/>
                <a:cs typeface="Arial" pitchFamily="34" charset="0"/>
              </a:rPr>
              <a:t>estaba</a:t>
            </a:r>
            <a:r>
              <a:rPr lang="pt-BR" sz="2800" b="1" dirty="0" smtClean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2714612" y="4643446"/>
            <a:ext cx="51435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smtClean="0">
                <a:latin typeface="Arial" pitchFamily="34" charset="0"/>
                <a:cs typeface="Arial" pitchFamily="34" charset="0"/>
              </a:rPr>
              <a:t>Jesús siempre viene a nuestro encuentro en los momentos inesperados.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60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400"/>
                            </p:stCondLst>
                            <p:childTnLst>
                              <p:par>
                                <p:cTn id="17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600"/>
                            </p:stCondLst>
                            <p:childTnLst>
                              <p:par>
                                <p:cTn id="23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400"/>
                            </p:stCondLst>
                            <p:childTnLst>
                              <p:par>
                                <p:cTn id="29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214546" y="3357562"/>
            <a:ext cx="63579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6000" b="1" cap="all" dirty="0" err="1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Jesús</a:t>
            </a:r>
            <a:r>
              <a:rPr lang="pt-BR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BR" sz="6000" b="1" cap="all" dirty="0" err="1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la</a:t>
            </a:r>
            <a:r>
              <a:rPr lang="pt-BR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BR" sz="6000" b="1" cap="all" dirty="0" err="1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sorprende</a:t>
            </a:r>
            <a:endParaRPr lang="pt-BR" sz="6000" b="1" cap="all" dirty="0" smtClean="0">
              <a:ln w="1905">
                <a:solidFill>
                  <a:sysClr val="windowText" lastClr="000000"/>
                </a:solidFill>
              </a:ln>
              <a:solidFill>
                <a:srgbClr val="F3900B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4286248" y="2143116"/>
            <a:ext cx="378621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Entonces sucedió lo inesperado: ¡Jesús habló con ella! Y aconteció una serie de sorpresas.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2357422" y="285728"/>
            <a:ext cx="46434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Un judío en un pozo samaritano.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3286116" y="2214554"/>
            <a:ext cx="47149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Se humilla al punto de hablar con ella.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3571868" y="3929066"/>
            <a:ext cx="45720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Se humilla un poco más y le pide agua.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3714744" y="2214554"/>
            <a:ext cx="44291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De repente el judío, que ni tenía balde, le ofrece agua.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857356" y="2500306"/>
            <a:ext cx="63579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6000" b="1" cap="all" dirty="0" err="1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Jesús</a:t>
            </a:r>
            <a:r>
              <a:rPr lang="pt-BR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se revela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000364" y="2285992"/>
            <a:ext cx="464347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Cuando Jesús notó lo que sucedía, llegó hasta el fondo del alma y se reveló con su pedido. </a:t>
            </a:r>
            <a:endParaRPr lang="pt-BR" sz="32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714480" y="3000372"/>
            <a:ext cx="63579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6000" b="1" cap="all" dirty="0" err="1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Dejando</a:t>
            </a:r>
            <a:r>
              <a:rPr lang="pt-BR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BR" sz="6000" b="1" cap="all" dirty="0" err="1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el</a:t>
            </a:r>
            <a:r>
              <a:rPr lang="pt-BR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balde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357554" y="2285992"/>
            <a:ext cx="457203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smtClean="0">
                <a:latin typeface="Arial" pitchFamily="34" charset="0"/>
                <a:cs typeface="Arial" pitchFamily="34" charset="0"/>
              </a:rPr>
              <a:t>Cuando ella oyó eso salió corriendo, dejó el cántaro, y se fue rápidamente a la ciudad.</a:t>
            </a:r>
          </a:p>
          <a:p>
            <a:pPr algn="ctr"/>
            <a:r>
              <a:rPr lang="es-ES" sz="2800" b="1" dirty="0" smtClean="0">
                <a:latin typeface="Arial" pitchFamily="34" charset="0"/>
                <a:cs typeface="Arial" pitchFamily="34" charset="0"/>
              </a:rPr>
              <a:t>Finalmente, su vacío había sido llenado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ema 6 - La Samaritana y Jesús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67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2786050" y="214290"/>
            <a:ext cx="5357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80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63500" dir="5400000">
                    <a:srgbClr val="000000"/>
                  </a:innerShdw>
                </a:effectLst>
                <a:latin typeface="Arial Black" pitchFamily="34" charset="0"/>
                <a:cs typeface="Arial" pitchFamily="34" charset="0"/>
              </a:rPr>
              <a:t>Ilustración</a:t>
            </a:r>
            <a:endParaRPr lang="pt-BR" sz="48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63500" dir="5400000">
                  <a:srgbClr val="000000"/>
                </a:innerShdw>
              </a:effectLst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857356" y="2214554"/>
            <a:ext cx="63579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6000" b="1" cap="all" dirty="0" err="1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Un</a:t>
            </a:r>
            <a:r>
              <a:rPr lang="pt-BR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BR" sz="6000" b="1" cap="all" dirty="0" err="1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testimonio</a:t>
            </a:r>
            <a:r>
              <a:rPr lang="pt-BR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BR" sz="6000" b="1" cap="all" dirty="0" err="1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fuerte</a:t>
            </a:r>
            <a:endParaRPr lang="pt-BR" sz="6000" b="1" cap="all" dirty="0" smtClean="0">
              <a:ln w="1905">
                <a:solidFill>
                  <a:sysClr val="windowText" lastClr="000000"/>
                </a:solidFill>
              </a:ln>
              <a:solidFill>
                <a:srgbClr val="F3900B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643174" y="2000240"/>
            <a:ext cx="528641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i="1" dirty="0" smtClean="0">
                <a:latin typeface="Arial" pitchFamily="34" charset="0"/>
                <a:cs typeface="Arial" pitchFamily="34" charset="0"/>
              </a:rPr>
              <a:t>La mujer samaritana dejó su balde y fue a anunciar que había encontrado al Mesías. Ella les gritaba a todos: “Venid, ved a un hombre que me ha dicho todo cuanto he hecho. ¿No será éste el Cristo?” </a:t>
            </a:r>
            <a:r>
              <a:rPr lang="es-ES" sz="2000" b="1" i="1" dirty="0" smtClean="0">
                <a:latin typeface="Arial" pitchFamily="34" charset="0"/>
                <a:cs typeface="Arial" pitchFamily="34" charset="0"/>
              </a:rPr>
              <a:t>(Juan 4:29).</a:t>
            </a:r>
            <a:endParaRPr lang="es-ES" sz="2800" b="1" i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pt-BR" sz="2800" b="1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571736" y="1785926"/>
            <a:ext cx="5286412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i="1" dirty="0" smtClean="0">
                <a:latin typeface="Arial" pitchFamily="34" charset="0"/>
                <a:cs typeface="Arial" pitchFamily="34" charset="0"/>
              </a:rPr>
              <a:t>El testimonio de la mujer fue tan poderoso que Jesús se quedó en ese lugar dos días y en el versículo 42 dice: “[…] nosotros mismos hemos oído, y sabemos que verdaderamente éste es el Salvador del mundo, el Cristo”.</a:t>
            </a:r>
            <a:endParaRPr lang="pt-BR" sz="2800" b="1" i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pt-BR" sz="2000" b="1" dirty="0" smtClean="0">
                <a:latin typeface="Arial" pitchFamily="34" charset="0"/>
                <a:cs typeface="Arial" pitchFamily="34" charset="0"/>
              </a:rPr>
              <a:t>(Juan 4:42)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143108" y="2000240"/>
            <a:ext cx="564360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i="1" dirty="0" smtClean="0">
                <a:latin typeface="Arial" pitchFamily="34" charset="0"/>
                <a:cs typeface="Arial" pitchFamily="34" charset="0"/>
              </a:rPr>
              <a:t>Si los que profesan ser seguidores de Cristo no resplandecen como luminarias en el mundo, el poder vital los abandonará y se volverán fríos y sin la semejanza de Cristo. </a:t>
            </a:r>
            <a:r>
              <a:rPr lang="es-ES" sz="2800" b="1" i="1" dirty="0" err="1" smtClean="0">
                <a:latin typeface="Arial" pitchFamily="34" charset="0"/>
                <a:cs typeface="Arial" pitchFamily="34" charset="0"/>
              </a:rPr>
              <a:t>Review</a:t>
            </a:r>
            <a:r>
              <a:rPr lang="es-ES" sz="2800" b="1" i="1" dirty="0" smtClean="0">
                <a:latin typeface="Arial" pitchFamily="34" charset="0"/>
                <a:cs typeface="Arial" pitchFamily="34" charset="0"/>
              </a:rPr>
              <a:t> and </a:t>
            </a:r>
            <a:r>
              <a:rPr lang="es-ES" sz="2800" b="1" i="1" dirty="0" err="1" smtClean="0">
                <a:latin typeface="Arial" pitchFamily="34" charset="0"/>
                <a:cs typeface="Arial" pitchFamily="34" charset="0"/>
              </a:rPr>
              <a:t>Herald</a:t>
            </a:r>
            <a:r>
              <a:rPr lang="es-ES" sz="2800" b="1" i="1" dirty="0" smtClean="0">
                <a:latin typeface="Arial" pitchFamily="34" charset="0"/>
                <a:cs typeface="Arial" pitchFamily="34" charset="0"/>
              </a:rPr>
              <a:t>, 21 de julio de 1891” </a:t>
            </a:r>
          </a:p>
          <a:p>
            <a:pPr algn="ctr"/>
            <a:r>
              <a:rPr lang="es-ES" sz="2000" b="1" i="1" dirty="0" smtClean="0">
                <a:latin typeface="Arial" pitchFamily="34" charset="0"/>
                <a:cs typeface="Arial" pitchFamily="34" charset="0"/>
              </a:rPr>
              <a:t>(Cada día con Dios, 1980, p. 209).</a:t>
            </a:r>
            <a:endParaRPr lang="es-ES" sz="2800" b="1" i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714612" y="2000240"/>
            <a:ext cx="528641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Para la samaritana Jesús fue un amigo y el impacto fue tan fuerte que cambió su vida y se convirtió en una amiga de esperanza para toda su ciudad.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42910" y="2571744"/>
            <a:ext cx="6357982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pt-BR" sz="6000" b="1" dirty="0" err="1" smtClean="0">
                <a:ln w="11430">
                  <a:noFill/>
                </a:ln>
                <a:solidFill>
                  <a:srgbClr val="D5C402"/>
                </a:solidFill>
                <a:effectLst>
                  <a:outerShdw blurRad="165100" dist="25400" dir="504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Conclusión</a:t>
            </a:r>
            <a:endParaRPr lang="pt-BR" sz="6000" b="1" dirty="0" smtClean="0">
              <a:ln w="11430">
                <a:noFill/>
              </a:ln>
              <a:solidFill>
                <a:srgbClr val="D5C402"/>
              </a:solidFill>
              <a:effectLst>
                <a:outerShdw blurRad="165100" dist="25400" dir="504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428992" y="2285992"/>
            <a:ext cx="464347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¿Por qué continuar con el vacío de su vida?, sólo Cristo puede dar sentido a su vida.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571736" y="2428868"/>
            <a:ext cx="52864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¡Deje a Jesús entrar en su corazón que es una fuente de vida eterna!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357422" y="1000108"/>
            <a:ext cx="407196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i="1" dirty="0" smtClean="0">
                <a:latin typeface="Arial" pitchFamily="34" charset="0"/>
                <a:cs typeface="Arial" pitchFamily="34" charset="0"/>
              </a:rPr>
              <a:t>Quien hace de Jesús su amigo, se convierte en un amigo de esperanza y en una bendición para las personas con las cuales convive.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786050" y="214290"/>
            <a:ext cx="5357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80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63500" dir="5400000">
                    <a:srgbClr val="000000"/>
                  </a:innerShdw>
                </a:effectLst>
                <a:latin typeface="Arial Black" pitchFamily="34" charset="0"/>
                <a:cs typeface="Arial" pitchFamily="34" charset="0"/>
              </a:rPr>
              <a:t>Ilustración</a:t>
            </a:r>
            <a:endParaRPr lang="pt-BR" sz="48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63500" dir="5400000">
                  <a:srgbClr val="000000"/>
                </a:innerShdw>
              </a:effectLst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428992" y="2000240"/>
            <a:ext cx="457203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smtClean="0">
                <a:latin typeface="Arial" pitchFamily="34" charset="0"/>
                <a:cs typeface="Arial" pitchFamily="34" charset="0"/>
              </a:rPr>
              <a:t>“En el siglo 20 Nietzsche, Marx, Freud, Sartre y otros llegaron a apostar en la ‘muerte’ de Dios y en el inicio de una ‘era de la razón’. No es necesario ser un especialista para saber que ese triunfo no se concretó</a:t>
            </a:r>
            <a:r>
              <a:rPr lang="pt-BR" sz="2800" b="1" dirty="0" smtClean="0">
                <a:latin typeface="Arial" pitchFamily="34" charset="0"/>
                <a:cs typeface="Arial" pitchFamily="34" charset="0"/>
              </a:rPr>
              <a:t>...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214678" y="1857364"/>
            <a:ext cx="457203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i="1" dirty="0" smtClean="0">
                <a:latin typeface="Arial" pitchFamily="34" charset="0"/>
                <a:cs typeface="Arial" pitchFamily="34" charset="0"/>
              </a:rPr>
              <a:t>...</a:t>
            </a:r>
            <a:r>
              <a:rPr lang="es-ES" sz="2800" b="1" i="1" dirty="0" smtClean="0">
                <a:latin typeface="Arial" pitchFamily="34" charset="0"/>
                <a:cs typeface="Arial" pitchFamily="34" charset="0"/>
              </a:rPr>
              <a:t> Al contrario, lo que se observa hasta hoy es una valorización de la fe, inclusive entre los científicos como Simón Morris”. </a:t>
            </a:r>
          </a:p>
          <a:p>
            <a:pPr algn="ctr"/>
            <a:endParaRPr lang="es-ES" sz="2800" b="1" i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2000" b="1" i="1" dirty="0" smtClean="0">
                <a:latin typeface="Arial" pitchFamily="34" charset="0"/>
                <a:cs typeface="Arial" pitchFamily="34" charset="0"/>
              </a:rPr>
              <a:t>(Revista Muy Interesante (portugués), editorial Abril, Diciembre 2005 p. 58)</a:t>
            </a:r>
            <a:endParaRPr lang="es-ES" sz="2800" b="1" i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357554" y="2357430"/>
            <a:ext cx="478634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8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La ciencia muestra que necesito a Dios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285852" y="285728"/>
            <a:ext cx="521497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pt-BR" sz="28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latin typeface="Arial Black" pitchFamily="34" charset="0"/>
                <a:cs typeface="Arial" pitchFamily="34" charset="0"/>
              </a:rPr>
              <a:t>Necesidades</a:t>
            </a:r>
            <a:r>
              <a:rPr lang="pt-BR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pt-BR" sz="28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latin typeface="Arial Black" pitchFamily="34" charset="0"/>
                <a:cs typeface="Arial" pitchFamily="34" charset="0"/>
              </a:rPr>
              <a:t>Casuales</a:t>
            </a:r>
            <a:r>
              <a:rPr lang="pt-BR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latin typeface="Arial Black" pitchFamily="34" charset="0"/>
                <a:cs typeface="Arial" pitchFamily="34" charset="0"/>
              </a:rPr>
              <a:t> - </a:t>
            </a:r>
            <a:r>
              <a:rPr lang="es-ES" sz="2800" b="1" dirty="0" smtClean="0">
                <a:latin typeface="Arial" pitchFamily="34" charset="0"/>
                <a:cs typeface="Arial" pitchFamily="34" charset="0"/>
              </a:rPr>
              <a:t>Necesidades de cosas, ya sea vitales o superfluas (agua, alimento…)</a:t>
            </a:r>
          </a:p>
          <a:p>
            <a:pPr lvl="0" algn="ctr"/>
            <a:endParaRPr lang="pt-BR" sz="28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2643174" y="2928934"/>
            <a:ext cx="52864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latin typeface="Arial Black" pitchFamily="34" charset="0"/>
                <a:cs typeface="Arial" pitchFamily="34" charset="0"/>
              </a:rPr>
              <a:t>Necesidades</a:t>
            </a:r>
            <a:r>
              <a:rPr lang="pt-BR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latin typeface="Arial Black" pitchFamily="34" charset="0"/>
                <a:cs typeface="Arial" pitchFamily="34" charset="0"/>
              </a:rPr>
              <a:t> críticas –</a:t>
            </a:r>
          </a:p>
          <a:p>
            <a:pPr algn="ctr"/>
            <a:r>
              <a:rPr lang="es-ES" sz="2800" b="1" dirty="0" smtClean="0">
                <a:latin typeface="Arial" pitchFamily="34" charset="0"/>
                <a:cs typeface="Arial" pitchFamily="34" charset="0"/>
              </a:rPr>
              <a:t>Necesidades de personas (amar y ser amado)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3214678" y="4714884"/>
            <a:ext cx="52864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latin typeface="Arial Black" pitchFamily="34" charset="0"/>
                <a:cs typeface="Arial" pitchFamily="34" charset="0"/>
              </a:rPr>
              <a:t>Necesidades</a:t>
            </a:r>
            <a:r>
              <a:rPr lang="pt-BR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pt-BR" sz="28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latin typeface="Arial Black" pitchFamily="34" charset="0"/>
                <a:cs typeface="Arial" pitchFamily="34" charset="0"/>
              </a:rPr>
              <a:t>cruciales</a:t>
            </a:r>
            <a:r>
              <a:rPr lang="pt-BR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latin typeface="Arial Black" pitchFamily="34" charset="0"/>
                <a:cs typeface="Arial" pitchFamily="34" charset="0"/>
              </a:rPr>
              <a:t> –</a:t>
            </a:r>
          </a:p>
          <a:p>
            <a:pPr algn="ctr"/>
            <a:r>
              <a:rPr lang="es-ES" sz="2800" b="1" dirty="0" smtClean="0">
                <a:latin typeface="Arial" pitchFamily="34" charset="0"/>
                <a:cs typeface="Arial" pitchFamily="34" charset="0"/>
              </a:rPr>
              <a:t>Necesidad de una relación con Dios.</a:t>
            </a:r>
            <a:endParaRPr lang="pt-BR" sz="28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857224" y="0"/>
            <a:ext cx="5357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5400" b="1" dirty="0" smtClean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pt-BR" sz="5400" b="1" dirty="0">
              <a:ln>
                <a:solidFill>
                  <a:sysClr val="windowText" lastClr="000000"/>
                </a:solidFill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2428860" y="2643182"/>
            <a:ext cx="5357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5400" b="1" dirty="0" smtClean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pt-BR" sz="5400" b="1" dirty="0">
              <a:ln>
                <a:solidFill>
                  <a:sysClr val="windowText" lastClr="000000"/>
                </a:solidFill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2857488" y="4429132"/>
            <a:ext cx="5357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5400" b="1" dirty="0" smtClean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pt-BR" sz="5400" b="1" dirty="0">
              <a:ln>
                <a:solidFill>
                  <a:sysClr val="windowText" lastClr="000000"/>
                </a:solidFill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533</TotalTime>
  <Words>547</Words>
  <Application>Microsoft Office PowerPoint</Application>
  <PresentationFormat>Apresentação na tela (4:3)</PresentationFormat>
  <Paragraphs>44</Paragraphs>
  <Slides>29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29</vt:i4>
      </vt:variant>
    </vt:vector>
  </HeadingPairs>
  <TitlesOfParts>
    <vt:vector size="30" baseType="lpstr">
      <vt:lpstr>Tema do Office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</vt:vector>
  </TitlesOfParts>
  <Company>Bergamo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Alana</dc:creator>
  <cp:lastModifiedBy>blesman</cp:lastModifiedBy>
  <cp:revision>64</cp:revision>
  <dcterms:created xsi:type="dcterms:W3CDTF">2010-11-21T17:43:07Z</dcterms:created>
  <dcterms:modified xsi:type="dcterms:W3CDTF">2010-12-16T10:45:25Z</dcterms:modified>
</cp:coreProperties>
</file>